
<file path=[Content_Types].xml><?xml version="1.0" encoding="utf-8"?>
<Types xmlns="http://schemas.openxmlformats.org/package/2006/content-types">
  <Default Extension="jpeg" ContentType="image/jpeg"/>
  <Default Extension="pbm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197"/>
  </p:normalViewPr>
  <p:slideViewPr>
    <p:cSldViewPr snapToGrid="0" snapToObjects="1">
      <p:cViewPr varScale="1">
        <p:scale>
          <a:sx n="115" d="100"/>
          <a:sy n="115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/>
              <a:t>4/23/23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/>
              <a:t>4/23/23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/>
              <a:t>4/23/23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/>
              <a:t>4/23/23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/>
              <a:t>4/23/23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/>
              <a:t>4/23/23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/>
              <a:pPr/>
              <a:t>4/23/23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bm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372D-0669-7145-81B6-9AD1CA66F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Second Machine Age: Book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B1E75-4A84-EE4C-86D0-6A9720C66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Grace Van Farowe</a:t>
            </a:r>
          </a:p>
        </p:txBody>
      </p:sp>
    </p:spTree>
    <p:extLst>
      <p:ext uri="{BB962C8B-B14F-4D97-AF65-F5344CB8AC3E}">
        <p14:creationId xmlns:p14="http://schemas.microsoft.com/office/powerpoint/2010/main" val="3605770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45A0-5554-D944-8F15-4EAFD030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And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9484C-F0BD-3447-8890-FA21F20C4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403" y="2249424"/>
            <a:ext cx="1087801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This book ties into this class and Calvin’s values of justice and equality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I wish the authors had focused more on data privacy concerns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The perspective is somewhat utilitarian, with economic growth and human progress seen as the ultimate good. 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Luke 12:15 says “Take care, and be on your guard against all covetousness, for one's life does not consist in the abundance of his possessions.”</a:t>
            </a:r>
            <a:r>
              <a:rPr lang="en-US" sz="2800" dirty="0">
                <a:effectLst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430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746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33602-70C8-EA48-AE82-4607CFAA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 dirty="0">
                <a:solidFill>
                  <a:srgbClr val="FFFFFF"/>
                </a:solidFill>
              </a:rPr>
              <a:t>The Authors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A2CB-2CCF-014E-A833-E1A349DAB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28" y="2286000"/>
            <a:ext cx="6395528" cy="40233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 Erik Brynjolfsson, who at the time of publication was the director of the MIT Initiative on the Digital Economy</a:t>
            </a:r>
            <a:endParaRPr lang="en-US" dirty="0">
              <a:solidFill>
                <a:srgbClr val="FFFFFF"/>
              </a:solidFill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FFFFFF"/>
              </a:solidFill>
              <a:effectLst/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 Andrew McAfee, a principal researcher at this Initiative.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In their book, they approach data science from an economic viewpoint.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16B77-7A85-6840-9ECC-18F850B49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48" r="-3" b="18045"/>
          <a:stretch/>
        </p:blipFill>
        <p:spPr>
          <a:xfrm>
            <a:off x="7552266" y="3429000"/>
            <a:ext cx="4639734" cy="3428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7EC27-D60D-C944-8C61-509797EDC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796"/>
          <a:stretch/>
        </p:blipFill>
        <p:spPr>
          <a:xfrm>
            <a:off x="7552266" y="0"/>
            <a:ext cx="4639734" cy="34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AAF87-68BE-BD47-A42B-C541438E6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35" y="428053"/>
            <a:ext cx="9720072" cy="1499616"/>
          </a:xfrm>
        </p:spPr>
        <p:txBody>
          <a:bodyPr/>
          <a:lstStyle/>
          <a:p>
            <a:r>
              <a:rPr lang="en-US" dirty="0"/>
              <a:t>The arc of Progress: Exponential Growth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765AD84-38F1-6E49-A273-F34DC989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945" y="1957959"/>
            <a:ext cx="7834653" cy="4387406"/>
          </a:xfrm>
        </p:spPr>
      </p:pic>
    </p:spTree>
    <p:extLst>
      <p:ext uri="{BB962C8B-B14F-4D97-AF65-F5344CB8AC3E}">
        <p14:creationId xmlns:p14="http://schemas.microsoft.com/office/powerpoint/2010/main" val="205059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CFB0-F619-734A-9E95-C01C9848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Technology of The second Machine Age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33BAF7C-F473-3F71-E1CA-8D3F3BA8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132" y="2286000"/>
            <a:ext cx="562509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AI does jobs many thought were reserved for human higher intelligence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Many “lower level” human jobs like janitorial work are harder for machines to replicate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“We’re going to see AI do more and more, and… our lives will get better”</a:t>
            </a:r>
          </a:p>
        </p:txBody>
      </p:sp>
      <p:pic>
        <p:nvPicPr>
          <p:cNvPr id="5" name="Content Placeholder 4" descr="A picture containing person, indoor, music, concert band&#10;&#10;Description automatically generated">
            <a:extLst>
              <a:ext uri="{FF2B5EF4-FFF2-40B4-BE49-F238E27FC236}">
                <a16:creationId xmlns:a16="http://schemas.microsoft.com/office/drawing/2014/main" id="{D2BEA74D-51C6-CB4B-A00F-97C8A57BC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2" b="1"/>
          <a:stretch/>
        </p:blipFill>
        <p:spPr>
          <a:xfrm>
            <a:off x="7231229" y="205741"/>
            <a:ext cx="4701320" cy="3223259"/>
          </a:xfrm>
          <a:prstGeom prst="rect">
            <a:avLst/>
          </a:prstGeom>
        </p:spPr>
      </p:pic>
      <p:pic>
        <p:nvPicPr>
          <p:cNvPr id="7" name="Content Placeholder 6" descr="A person holding a newspaper in a car&#10;&#10;Description automatically generated with low confidence">
            <a:extLst>
              <a:ext uri="{FF2B5EF4-FFF2-40B4-BE49-F238E27FC236}">
                <a16:creationId xmlns:a16="http://schemas.microsoft.com/office/drawing/2014/main" id="{AA93E66C-2E98-6D40-A67A-DAB356BF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191" y="3771899"/>
            <a:ext cx="5120641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295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6249-65B7-6B4F-925C-51A0717BE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85763"/>
            <a:ext cx="6007027" cy="14310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Growth and Digitization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361F-5D88-9A4B-B80E-99388A05B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71674"/>
            <a:ext cx="6269155" cy="4337685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Moore’s Law means digital storage grows exponentially cheaper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Everyone is creating free data, and this allows for free services like Google Maps to provide free services… and harvest huge amounts of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The authors call this “bounty.”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Our good ideas can come together online, like through Kaggle competitions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Free services create value that is hard to measure economically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9C144-AACD-974E-8F1D-3D0746BE8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9" r="18187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03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EE661-0643-B143-822E-F9C97836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Spread: Who Gets The Bounty?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7038A-EA7A-0E42-89B4-C5332246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0"/>
            <a:ext cx="6269155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Calibri" panose="020F0502020204030204" pitchFamily="34" charset="0"/>
              </a:rPr>
              <a:t> The camera company Kodak once had 145,000</a:t>
            </a:r>
            <a:r>
              <a:rPr lang="en-US" sz="2400" dirty="0">
                <a:effectLst/>
              </a:rPr>
              <a:t> employees but went bankrupt in 2012.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</a:t>
            </a:r>
            <a:r>
              <a:rPr lang="en-US" sz="2400" dirty="0">
                <a:effectLst/>
              </a:rPr>
              <a:t>t the time the book was written, Instagram only employed 4,600.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 Instagram needs a lot less employees, generally higher skilled.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 Wages stagnate for many Americans while a few skyrocket in wealth. 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8D33A-0F94-4B43-A8E3-395A32003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7" r="11712"/>
          <a:stretch/>
        </p:blipFill>
        <p:spPr>
          <a:xfrm>
            <a:off x="7552266" y="10"/>
            <a:ext cx="4639734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9927C-9399-7F41-B8CF-ADC3F1EAC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81" r="-3" b="8754"/>
          <a:stretch/>
        </p:blipFill>
        <p:spPr>
          <a:xfrm>
            <a:off x="7552266" y="3429000"/>
            <a:ext cx="46397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717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E858-2E5A-DF47-AAAF-4DD363A7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Luddites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823B6-D94C-9946-999C-A1C87FD7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6269156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19</a:t>
            </a:r>
            <a:r>
              <a:rPr lang="en-US" sz="2400" kern="100" baseline="3000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400" kern="10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century Luddites </a:t>
            </a:r>
            <a:r>
              <a:rPr lang="en-US" sz="2400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were English mill workers who vandalized machines that they believed threatened their jobs.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US" sz="2400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 authors </a:t>
            </a:r>
            <a:r>
              <a:rPr lang="en-US" sz="2400" kern="10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compare them to </a:t>
            </a:r>
            <a:r>
              <a:rPr lang="en-US" sz="2400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modern economic pessimists who think automation will lead to net job loss.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They quote a panel of economists who argue that technical change will lead to increased production, and thus greater labor needs.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18D72-AE12-8C4E-802A-5E9E8CFAC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" r="7342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3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635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C4BFF-4FC8-4C47-8BA3-E42333AE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Solutions For Inequality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79BD8-A6A6-C742-8F9B-507180280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6269155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Better education, fueled by technology and research-backed teaching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Entrepreneurship, which they say seems to be the only factor creating American jobs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Crowd-sourced solutions to scientific problems and prizes for scientific discovery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Immigration reform</a:t>
            </a:r>
            <a:endParaRPr lang="en-US" sz="2400" kern="1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“Better taxing”… they propose a lot of possible solutions</a:t>
            </a:r>
            <a:endParaRPr lang="en-US" sz="2400" kern="1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0984EB49-419A-70DF-83E7-5FDC784D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25" r="7067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6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385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700DF-D774-6942-9724-98128AB7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Into The Future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C89A9-38B0-AA49-A6E1-47B2021B7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877" y="2287682"/>
            <a:ext cx="6269155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Dystopia like in 1984 or the Matrix is possible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But to paraphrase MLK, the arc of history bends towards justice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The future we get will depend on the choices we make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Fewer constraints; values matter more than ever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Technology is not destiny. We shape our destiny.</a:t>
            </a:r>
          </a:p>
        </p:txBody>
      </p:sp>
      <p:pic>
        <p:nvPicPr>
          <p:cNvPr id="1026" name="Picture 2" descr="Utopia isn't just idealistic fantasy – it inspires people to ...">
            <a:extLst>
              <a:ext uri="{FF2B5EF4-FFF2-40B4-BE49-F238E27FC236}">
                <a16:creationId xmlns:a16="http://schemas.microsoft.com/office/drawing/2014/main" id="{97D026A8-8CF0-E041-9810-74231641F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r="19895"/>
          <a:stretch/>
        </p:blipFill>
        <p:spPr bwMode="auto">
          <a:xfrm>
            <a:off x="7552266" y="10"/>
            <a:ext cx="463973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5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114</TotalTime>
  <Words>508</Words>
  <Application>Microsoft Macintosh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Tw Cen MT</vt:lpstr>
      <vt:lpstr>Tw Cen MT Condensed</vt:lpstr>
      <vt:lpstr>Wingdings 3</vt:lpstr>
      <vt:lpstr>Integral</vt:lpstr>
      <vt:lpstr>The Second Machine Age: Book Review</vt:lpstr>
      <vt:lpstr>The Authors</vt:lpstr>
      <vt:lpstr>The arc of Progress: Exponential Growth</vt:lpstr>
      <vt:lpstr>Technology of The second Machine Age</vt:lpstr>
      <vt:lpstr>Growth and Digitization</vt:lpstr>
      <vt:lpstr>Spread: Who Gets The Bounty?</vt:lpstr>
      <vt:lpstr>The Luddites</vt:lpstr>
      <vt:lpstr>Solutions For Inequality</vt:lpstr>
      <vt:lpstr>Into The Future</vt:lpstr>
      <vt:lpstr>Response And 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Second Machine Age: Book Review</dc:title>
  <dc:creator>Grace Van Farowe</dc:creator>
  <cp:lastModifiedBy>Grace Van Farowe</cp:lastModifiedBy>
  <cp:revision>2</cp:revision>
  <dcterms:created xsi:type="dcterms:W3CDTF">2023-04-23T16:05:41Z</dcterms:created>
  <dcterms:modified xsi:type="dcterms:W3CDTF">2023-04-23T18:18:58Z</dcterms:modified>
</cp:coreProperties>
</file>